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sldIdLst>
    <p:sldId id="256" r:id="rId2"/>
    <p:sldId id="258" r:id="rId3"/>
    <p:sldId id="260" r:id="rId4"/>
    <p:sldId id="294" r:id="rId5"/>
    <p:sldId id="289" r:id="rId6"/>
    <p:sldId id="285" r:id="rId7"/>
    <p:sldId id="287" r:id="rId8"/>
    <p:sldId id="288" r:id="rId9"/>
    <p:sldId id="295" r:id="rId10"/>
    <p:sldId id="296" r:id="rId11"/>
    <p:sldId id="290" r:id="rId12"/>
    <p:sldId id="291" r:id="rId13"/>
    <p:sldId id="292" r:id="rId14"/>
    <p:sldId id="293" r:id="rId15"/>
    <p:sldId id="297" r:id="rId16"/>
    <p:sldId id="298" r:id="rId17"/>
    <p:sldId id="299" r:id="rId18"/>
    <p:sldId id="300" r:id="rId19"/>
    <p:sldId id="301" r:id="rId20"/>
    <p:sldId id="302" r:id="rId21"/>
    <p:sldId id="303" r:id="rId22"/>
    <p:sldId id="304" r:id="rId23"/>
    <p:sldId id="305" r:id="rId24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78" d="100"/>
          <a:sy n="78" d="100"/>
        </p:scale>
        <p:origin x="878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96FBC30-06E3-482D-B8E4-7A9C8F602046}" type="datetimeFigureOut">
              <a:rPr lang="tr-TR" smtClean="0"/>
              <a:t>20.04.2025</a:t>
            </a:fld>
            <a:endParaRPr lang="tr-TR"/>
          </a:p>
        </p:txBody>
      </p:sp>
      <p:sp>
        <p:nvSpPr>
          <p:cNvPr id="4" name="Slayt Resmi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E1613B6-3411-440B-801E-1D59EF7F6CA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76197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9578719-6977-817E-1EBD-4645C8EC91C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1DC6C93D-3244-2A67-67F5-65D3974A32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58AB67D8-C2D8-BAB0-728B-479E685D10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ADA203-8C1E-4478-8844-4BCC70D9D29D}" type="datetimeFigureOut">
              <a:rPr lang="tr-TR" smtClean="0"/>
              <a:t>20.04.2025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A4F3E0F7-FE75-5DC2-F49C-B58F3AB75C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4E2958B-3C56-82C3-7892-FD9D1A0A5A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F2F66D-048A-45BE-853B-722A8641FAE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817388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D1AA63C-1327-FEBD-C886-4DFB98AD19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FEEDB462-8EDB-14AB-D8F0-B95CD1A1EE9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3EFF15C8-5380-6022-5018-84E6F6FA32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ADA203-8C1E-4478-8844-4BCC70D9D29D}" type="datetimeFigureOut">
              <a:rPr lang="tr-TR" smtClean="0"/>
              <a:t>20.04.2025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9C68DC9B-C136-AC57-6A11-AD29F12465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31D05535-2157-8ECA-902D-B253F24E8D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F2F66D-048A-45BE-853B-722A8641FAE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282825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F1C8376B-95BF-1005-A883-5915825FDE6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15C9325B-6895-130B-76C8-06B15DE4A01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C06934AE-52CF-F756-13EA-489CE22979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ADA203-8C1E-4478-8844-4BCC70D9D29D}" type="datetimeFigureOut">
              <a:rPr lang="tr-TR" smtClean="0"/>
              <a:t>20.04.2025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0E23DD3F-991E-6369-43C3-65EC13ABA3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576A0983-DCA0-C935-67F0-7EA282435E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F2F66D-048A-45BE-853B-722A8641FAE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229633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E5A37C4-F402-4E36-CF5E-638784283B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CEC460C-93F6-4D2A-8FAE-FC252FDB88D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FF95DF3A-1769-203E-CF26-4406CE3211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ADA203-8C1E-4478-8844-4BCC70D9D29D}" type="datetimeFigureOut">
              <a:rPr lang="tr-TR" smtClean="0"/>
              <a:t>20.04.2025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E8A4B309-F1F3-D345-FF77-B354C12056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B643CA83-62A1-2494-AB2B-A8C0087585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F2F66D-048A-45BE-853B-722A8641FAE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568016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435BD5D-15A3-5F91-667A-3DC0B9ED48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AF7B4E0D-19ED-42B7-C5B1-16453EF9A4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7428C634-8892-2956-B40A-84A1A43038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ADA203-8C1E-4478-8844-4BCC70D9D29D}" type="datetimeFigureOut">
              <a:rPr lang="tr-TR" smtClean="0"/>
              <a:t>20.04.2025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566A077A-ACBD-3288-2F96-DB86ADA3A4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A8A87039-4C91-A869-CDBC-6E85B70880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F2F66D-048A-45BE-853B-722A8641FAE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840377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668222B-6B94-CE34-F82E-34DD2BC9A1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B14A977-6424-AB55-F705-C5294FA0FAB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00635EA3-E566-B145-2053-F34C6F6607C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62BB1209-8F0B-1E45-D8C2-898F27AC79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ADA203-8C1E-4478-8844-4BCC70D9D29D}" type="datetimeFigureOut">
              <a:rPr lang="tr-TR" smtClean="0"/>
              <a:t>20.04.2025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D1A44D6B-B166-E6CA-305F-270C530BDA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02965DCD-065B-F4FE-BC4C-73E97D0CF2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F2F66D-048A-45BE-853B-722A8641FAE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489744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F24B474-C97E-5D2A-0F3E-1FCE1F7C59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1FCA5350-103F-5540-A2EE-239EC53AEE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FB90FA5E-109F-13CF-9907-8ABBA6E4952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D09E7C99-8BBA-9F54-78E1-B218F86F055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3F6268F4-6AF0-369C-E6AB-D38E0DE4F6C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6D7E8E8B-3515-16A1-36F6-43C815340E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ADA203-8C1E-4478-8844-4BCC70D9D29D}" type="datetimeFigureOut">
              <a:rPr lang="tr-TR" smtClean="0"/>
              <a:t>20.04.2025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F7024D4C-1E53-3FB5-7F5D-DD54B624E0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E27B3CCE-CB49-3A42-1A2B-3172AB7AAD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F2F66D-048A-45BE-853B-722A8641FAE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705325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96D7341-C449-FA1C-1253-D0048235D0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8DECA0CB-3BEB-16D1-8792-D285270D09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ADA203-8C1E-4478-8844-4BCC70D9D29D}" type="datetimeFigureOut">
              <a:rPr lang="tr-TR" smtClean="0"/>
              <a:t>20.04.2025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512519FD-7DD8-D6D6-40D8-790749003A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AA67141B-217A-9DAA-1C16-B55A1FB25C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F2F66D-048A-45BE-853B-722A8641FAE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839702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0EC37A26-FCB5-791B-23C1-7BECF76C86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ADA203-8C1E-4478-8844-4BCC70D9D29D}" type="datetimeFigureOut">
              <a:rPr lang="tr-TR" smtClean="0"/>
              <a:t>20.04.2025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9D2F2977-B619-C6E1-5AB9-E2BD28D0D5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E60AEC4B-31FF-5A15-9037-079975425F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F2F66D-048A-45BE-853B-722A8641FAE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840332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9640F38-D6E7-4A3C-192B-9C3576A174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D151173-5AAE-4EF8-6DCF-0B3E775527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A46C4F14-010B-C94A-BFD4-C96DAFD00D4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224F8B7F-3136-EE02-474F-11DBC73FF8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ADA203-8C1E-4478-8844-4BCC70D9D29D}" type="datetimeFigureOut">
              <a:rPr lang="tr-TR" smtClean="0"/>
              <a:t>20.04.2025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CA2B2875-CC67-39AB-03C2-E2AB3CF699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1D910113-3E51-0459-80B4-F529BAE54E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F2F66D-048A-45BE-853B-722A8641FAE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172440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57D4D56-E946-E443-6114-AFAEA98E71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B4D01028-3369-B65E-D8AE-C25EBA0544A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F4B77060-45DD-9305-AA76-CEA0968F591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5E4E95EF-1967-4C29-D3B4-31A6F18F4B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ADA203-8C1E-4478-8844-4BCC70D9D29D}" type="datetimeFigureOut">
              <a:rPr lang="tr-TR" smtClean="0"/>
              <a:t>20.04.2025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5D44E825-F0B9-C060-9A4A-05304C3630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BFF80667-01F2-F605-E25D-197E387BA3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F2F66D-048A-45BE-853B-722A8641FAE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474430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2D26CE9D-A35F-D1D5-9565-BD7A79A6B3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CCF38272-3FA1-4E26-A585-2688BF11813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C9B6FC5D-42F9-847A-0DF5-49750EC0C2A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ADA203-8C1E-4478-8844-4BCC70D9D29D}" type="datetimeFigureOut">
              <a:rPr lang="tr-TR" smtClean="0"/>
              <a:t>20.04.2025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6DDCB292-2D43-76D0-3879-EFBC3C99327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7AB16FC1-5F6F-4B07-4872-9D15145FE1C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F2F66D-048A-45BE-853B-722A8641FAE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195269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566245E-2CE1-9172-ABDF-8DB6A7CFC00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Multipl </a:t>
            </a:r>
            <a:r>
              <a:rPr lang="tr-T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Myelomda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CAR-T ve </a:t>
            </a:r>
            <a:r>
              <a:rPr lang="tr-T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Bispesifik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Antikorların Yeri?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2BFAE12A-DC91-F636-4869-372603F8BB4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/>
              <a:t>Dr. Cem KİS</a:t>
            </a:r>
          </a:p>
          <a:p>
            <a:r>
              <a:rPr lang="tr-TR" dirty="0"/>
              <a:t>26.04.2025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tr-T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Başkent Üniversitesi ADANA Hastanesi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50540431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404EC98-B2A5-ED8E-8F5E-EBDE54B491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>
            <a:extLst>
              <a:ext uri="{FF2B5EF4-FFF2-40B4-BE49-F238E27FC236}">
                <a16:creationId xmlns:a16="http://schemas.microsoft.com/office/drawing/2014/main" id="{6A1697DA-F0C5-76BF-0BFA-6C91CBDEC96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8323" y="471948"/>
            <a:ext cx="11877367" cy="63860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716470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801BF40-63FD-8983-7D42-E14502F49A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>
            <a:extLst>
              <a:ext uri="{FF2B5EF4-FFF2-40B4-BE49-F238E27FC236}">
                <a16:creationId xmlns:a16="http://schemas.microsoft.com/office/drawing/2014/main" id="{D0C34E88-32C9-9BC0-BB3C-41157015C30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6477" y="285135"/>
            <a:ext cx="11621729" cy="63713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554563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5770E73-A8F6-71ED-B383-A52C19D0BD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>
            <a:extLst>
              <a:ext uri="{FF2B5EF4-FFF2-40B4-BE49-F238E27FC236}">
                <a16:creationId xmlns:a16="http://schemas.microsoft.com/office/drawing/2014/main" id="{763C8094-370D-B8A1-7447-D87C5A797E0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5639" y="245806"/>
            <a:ext cx="11346425" cy="65187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221043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C3CBF71-58B5-02E5-49A3-C150749842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>
            <a:extLst>
              <a:ext uri="{FF2B5EF4-FFF2-40B4-BE49-F238E27FC236}">
                <a16:creationId xmlns:a16="http://schemas.microsoft.com/office/drawing/2014/main" id="{4B8F3A5F-AE6A-09D3-8A16-4E6CCA4603C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365125"/>
            <a:ext cx="12034683" cy="6389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597291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80C8BA0-8F11-39E2-C6E1-FB0AB503B9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>
            <a:extLst>
              <a:ext uri="{FF2B5EF4-FFF2-40B4-BE49-F238E27FC236}">
                <a16:creationId xmlns:a16="http://schemas.microsoft.com/office/drawing/2014/main" id="{29D99366-738E-E3E3-E4F5-5C22CDAC8B2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6813" y="365125"/>
            <a:ext cx="11592232" cy="63306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914775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F2F69EE-CF6F-CD52-E4E0-626E5E05BE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>
            <a:extLst>
              <a:ext uri="{FF2B5EF4-FFF2-40B4-BE49-F238E27FC236}">
                <a16:creationId xmlns:a16="http://schemas.microsoft.com/office/drawing/2014/main" id="{37D72350-E573-9839-A3B2-554010E848F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75303" y="365125"/>
            <a:ext cx="11356257" cy="6492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765350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A14C877-A45B-C374-2C27-033E3DAAD3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>
            <a:extLst>
              <a:ext uri="{FF2B5EF4-FFF2-40B4-BE49-F238E27FC236}">
                <a16:creationId xmlns:a16="http://schemas.microsoft.com/office/drawing/2014/main" id="{1994B94F-61CB-B707-8045-8C6ACD5E090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71947" y="462117"/>
            <a:ext cx="11228440" cy="62238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44478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6E0A47E-4EBC-1999-473A-BF9997322F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>
            <a:extLst>
              <a:ext uri="{FF2B5EF4-FFF2-40B4-BE49-F238E27FC236}">
                <a16:creationId xmlns:a16="http://schemas.microsoft.com/office/drawing/2014/main" id="{F03FAA20-5D67-8671-F3D2-4D59E653501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7652" y="530942"/>
            <a:ext cx="11690553" cy="61746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012335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3F09FBB-4D25-A11E-7E47-E9DB0C03A6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>
            <a:extLst>
              <a:ext uri="{FF2B5EF4-FFF2-40B4-BE49-F238E27FC236}">
                <a16:creationId xmlns:a16="http://schemas.microsoft.com/office/drawing/2014/main" id="{22B0810E-4B36-4078-B626-63185E68ABC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5974" y="365125"/>
            <a:ext cx="11661058" cy="63601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658607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9C4C54C-E3B5-0C1C-4A4C-F57B01BEE8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>
            <a:extLst>
              <a:ext uri="{FF2B5EF4-FFF2-40B4-BE49-F238E27FC236}">
                <a16:creationId xmlns:a16="http://schemas.microsoft.com/office/drawing/2014/main" id="{428437D3-5979-50DB-E91A-2FEAA006EEE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2283" y="365125"/>
            <a:ext cx="11228439" cy="65666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5883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838200" y="404313"/>
            <a:ext cx="10515600" cy="1581241"/>
          </a:xfrm>
        </p:spPr>
        <p:txBody>
          <a:bodyPr>
            <a:normAutofit/>
          </a:bodyPr>
          <a:lstStyle/>
          <a:p>
            <a:pPr algn="ctr"/>
            <a:br>
              <a:rPr lang="tr-TR" sz="2800" dirty="0">
                <a:latin typeface="Times New Roman" pitchFamily="18" charset="0"/>
                <a:cs typeface="Times New Roman" pitchFamily="18" charset="0"/>
              </a:rPr>
            </a:br>
            <a:br>
              <a:rPr lang="tr-TR" sz="2800" dirty="0">
                <a:latin typeface="Times New Roman" pitchFamily="18" charset="0"/>
                <a:cs typeface="Times New Roman" pitchFamily="18" charset="0"/>
              </a:rPr>
            </a:br>
            <a:r>
              <a:rPr lang="tr-TR" sz="2800" dirty="0">
                <a:latin typeface="Times New Roman" pitchFamily="18" charset="0"/>
                <a:cs typeface="Times New Roman" pitchFamily="18" charset="0"/>
              </a:rPr>
              <a:t>CAR T Hücresi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609600" y="2325189"/>
            <a:ext cx="10972800" cy="3800978"/>
          </a:xfrm>
        </p:spPr>
        <p:txBody>
          <a:bodyPr>
            <a:normAutofit/>
          </a:bodyPr>
          <a:lstStyle/>
          <a:p>
            <a:pPr algn="just"/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CAR T hücreleri, genetik olarak tasarlanmış yapay Thücresi reseptörleridir. </a:t>
            </a:r>
          </a:p>
          <a:p>
            <a:pPr algn="just"/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T hücrelerini yönlendirebilir ve tümör antijenlerinin tanınmasını sağlar. </a:t>
            </a:r>
          </a:p>
          <a:p>
            <a:pPr algn="just"/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Teorik olarak, bu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modifiye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edilmiş hücreler, herhangi bir antijene karşı yönlendirilebilir. </a:t>
            </a:r>
          </a:p>
          <a:p>
            <a:pPr algn="just"/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Hedef tümör hücrelerini öldürme yeteneğini arttırır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D22E7E4-6965-D618-BD68-AEC547C8A5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>
            <a:extLst>
              <a:ext uri="{FF2B5EF4-FFF2-40B4-BE49-F238E27FC236}">
                <a16:creationId xmlns:a16="http://schemas.microsoft.com/office/drawing/2014/main" id="{959A1957-B2CE-2673-D593-5AD46D56F86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199" y="914400"/>
            <a:ext cx="10515599" cy="5860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553601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46DC45C-D818-E608-98E9-EA08B738F3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>
            <a:extLst>
              <a:ext uri="{FF2B5EF4-FFF2-40B4-BE49-F238E27FC236}">
                <a16:creationId xmlns:a16="http://schemas.microsoft.com/office/drawing/2014/main" id="{DA85F5B1-8DB1-51D5-4E3E-53D990D91B8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629265"/>
            <a:ext cx="10515600" cy="61549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355968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B126F91-FEE9-29BD-1CA8-6FECCC02FF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>
            <a:extLst>
              <a:ext uri="{FF2B5EF4-FFF2-40B4-BE49-F238E27FC236}">
                <a16:creationId xmlns:a16="http://schemas.microsoft.com/office/drawing/2014/main" id="{1B5FEE8E-36E9-A3BD-E250-D86F26F1A9D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199" y="501445"/>
            <a:ext cx="11166987" cy="6282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369137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7FDAA2A-BA98-0D30-E5C9-2AE171F1FF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>
            <a:extLst>
              <a:ext uri="{FF2B5EF4-FFF2-40B4-BE49-F238E27FC236}">
                <a16:creationId xmlns:a16="http://schemas.microsoft.com/office/drawing/2014/main" id="{B16D9FC4-E2F0-F4FB-8261-754F401D574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85134" y="668594"/>
            <a:ext cx="11661059" cy="61894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69709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br>
              <a:rPr lang="tr-TR" sz="2800" dirty="0">
                <a:latin typeface="Times New Roman" pitchFamily="18" charset="0"/>
                <a:cs typeface="Times New Roman" pitchFamily="18" charset="0"/>
              </a:rPr>
            </a:br>
            <a:br>
              <a:rPr lang="tr-TR" sz="2800" dirty="0">
                <a:latin typeface="Times New Roman" pitchFamily="18" charset="0"/>
                <a:cs typeface="Times New Roman" pitchFamily="18" charset="0"/>
              </a:rPr>
            </a:br>
            <a:br>
              <a:rPr lang="tr-TR" sz="2800" dirty="0">
                <a:latin typeface="Times New Roman" pitchFamily="18" charset="0"/>
                <a:cs typeface="Times New Roman" pitchFamily="18" charset="0"/>
              </a:rPr>
            </a:br>
            <a:r>
              <a:rPr lang="tr-TR" sz="2800" dirty="0">
                <a:latin typeface="Times New Roman" pitchFamily="18" charset="0"/>
                <a:cs typeface="Times New Roman" pitchFamily="18" charset="0"/>
              </a:rPr>
              <a:t>CAR T Hücre Fonksiyonu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609600" y="1946366"/>
            <a:ext cx="10972800" cy="4179801"/>
          </a:xfrm>
        </p:spPr>
        <p:txBody>
          <a:bodyPr/>
          <a:lstStyle/>
          <a:p>
            <a:pPr algn="just"/>
            <a:r>
              <a:rPr lang="tr-TR" sz="2800" dirty="0">
                <a:latin typeface="Times New Roman" pitchFamily="18" charset="0"/>
                <a:cs typeface="Times New Roman" pitchFamily="18" charset="0"/>
              </a:rPr>
              <a:t>Sinyal yolaklarının aktivasyonu:</a:t>
            </a:r>
          </a:p>
          <a:p>
            <a:pPr algn="just"/>
            <a:r>
              <a:rPr lang="tr-TR" sz="2800" dirty="0">
                <a:latin typeface="Times New Roman" pitchFamily="18" charset="0"/>
                <a:cs typeface="Times New Roman" pitchFamily="18" charset="0"/>
              </a:rPr>
              <a:t> Hedef hücreyi öldürmek için </a:t>
            </a:r>
            <a:r>
              <a:rPr lang="tr-TR" sz="2800" dirty="0" err="1">
                <a:latin typeface="Times New Roman" pitchFamily="18" charset="0"/>
                <a:cs typeface="Times New Roman" pitchFamily="18" charset="0"/>
              </a:rPr>
              <a:t>perforin</a:t>
            </a:r>
            <a:r>
              <a:rPr lang="tr-TR" sz="2800" dirty="0">
                <a:latin typeface="Times New Roman" pitchFamily="18" charset="0"/>
                <a:cs typeface="Times New Roman" pitchFamily="18" charset="0"/>
              </a:rPr>
              <a:t> ve </a:t>
            </a:r>
            <a:r>
              <a:rPr lang="tr-TR" sz="2800" dirty="0" err="1">
                <a:latin typeface="Times New Roman" pitchFamily="18" charset="0"/>
                <a:cs typeface="Times New Roman" pitchFamily="18" charset="0"/>
              </a:rPr>
              <a:t>granzim</a:t>
            </a:r>
            <a:r>
              <a:rPr lang="tr-TR" sz="2800" dirty="0">
                <a:latin typeface="Times New Roman" pitchFamily="18" charset="0"/>
                <a:cs typeface="Times New Roman" pitchFamily="18" charset="0"/>
              </a:rPr>
              <a:t> içeren </a:t>
            </a:r>
            <a:r>
              <a:rPr lang="tr-TR" sz="2800" dirty="0" err="1">
                <a:latin typeface="Times New Roman" pitchFamily="18" charset="0"/>
                <a:cs typeface="Times New Roman" pitchFamily="18" charset="0"/>
              </a:rPr>
              <a:t>litik</a:t>
            </a:r>
            <a:r>
              <a:rPr lang="tr-TR" sz="2800" dirty="0">
                <a:latin typeface="Times New Roman" pitchFamily="18" charset="0"/>
                <a:cs typeface="Times New Roman" pitchFamily="18" charset="0"/>
              </a:rPr>
              <a:t> granüllerin </a:t>
            </a:r>
            <a:r>
              <a:rPr lang="tr-TR" sz="2800" dirty="0" err="1">
                <a:latin typeface="Times New Roman" pitchFamily="18" charset="0"/>
                <a:cs typeface="Times New Roman" pitchFamily="18" charset="0"/>
              </a:rPr>
              <a:t>salınımına</a:t>
            </a:r>
            <a:r>
              <a:rPr lang="tr-TR" sz="2800" dirty="0">
                <a:latin typeface="Times New Roman" pitchFamily="18" charset="0"/>
                <a:cs typeface="Times New Roman" pitchFamily="18" charset="0"/>
              </a:rPr>
              <a:t> yol açar. </a:t>
            </a:r>
          </a:p>
          <a:p>
            <a:pPr algn="just"/>
            <a:r>
              <a:rPr lang="tr-TR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dirty="0" err="1">
                <a:latin typeface="Times New Roman" pitchFamily="18" charset="0"/>
                <a:cs typeface="Times New Roman" pitchFamily="18" charset="0"/>
              </a:rPr>
              <a:t>Sitokinleri</a:t>
            </a:r>
            <a:r>
              <a:rPr lang="tr-TR" sz="2800" dirty="0">
                <a:latin typeface="Times New Roman" pitchFamily="18" charset="0"/>
                <a:cs typeface="Times New Roman" pitchFamily="18" charset="0"/>
              </a:rPr>
              <a:t> aktive eder: IL-2, T hücresi çoğalmasını ve fonksiyonunu arttırır. INF-gama, doğal </a:t>
            </a:r>
            <a:r>
              <a:rPr lang="tr-TR" sz="2800" dirty="0" err="1">
                <a:latin typeface="Times New Roman" pitchFamily="18" charset="0"/>
                <a:cs typeface="Times New Roman" pitchFamily="18" charset="0"/>
              </a:rPr>
              <a:t>immün</a:t>
            </a:r>
            <a:r>
              <a:rPr lang="tr-TR" sz="2800" dirty="0">
                <a:latin typeface="Times New Roman" pitchFamily="18" charset="0"/>
                <a:cs typeface="Times New Roman" pitchFamily="18" charset="0"/>
              </a:rPr>
              <a:t> cevabı aktive eder.</a:t>
            </a:r>
          </a:p>
          <a:p>
            <a:pPr algn="just"/>
            <a:r>
              <a:rPr lang="tr-TR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dirty="0" err="1">
                <a:latin typeface="Times New Roman" pitchFamily="18" charset="0"/>
                <a:cs typeface="Times New Roman" pitchFamily="18" charset="0"/>
              </a:rPr>
              <a:t>FasL</a:t>
            </a:r>
            <a:r>
              <a:rPr lang="tr-TR" sz="2800" dirty="0">
                <a:latin typeface="Times New Roman" pitchFamily="18" charset="0"/>
                <a:cs typeface="Times New Roman" pitchFamily="18" charset="0"/>
              </a:rPr>
              <a:t>, hedef hücrelerin </a:t>
            </a:r>
            <a:r>
              <a:rPr lang="tr-TR" sz="2800" dirty="0" err="1">
                <a:latin typeface="Times New Roman" pitchFamily="18" charset="0"/>
                <a:cs typeface="Times New Roman" pitchFamily="18" charset="0"/>
              </a:rPr>
              <a:t>apoptozunu</a:t>
            </a:r>
            <a:r>
              <a:rPr lang="tr-TR" sz="2800" dirty="0">
                <a:latin typeface="Times New Roman" pitchFamily="18" charset="0"/>
                <a:cs typeface="Times New Roman" pitchFamily="18" charset="0"/>
              </a:rPr>
              <a:t> indükler</a:t>
            </a:r>
            <a:r>
              <a:rPr lang="tr-TR" dirty="0"/>
              <a:t>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758C044-7072-4137-ACB7-ED63E642E4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>
            <a:extLst>
              <a:ext uri="{FF2B5EF4-FFF2-40B4-BE49-F238E27FC236}">
                <a16:creationId xmlns:a16="http://schemas.microsoft.com/office/drawing/2014/main" id="{DD46CC1D-CE6A-F4A0-2070-23F4AC52FBE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53961" y="452284"/>
            <a:ext cx="11661058" cy="64057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33897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0565820-F5E9-2888-EEF6-C9286691D5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>
            <a:extLst>
              <a:ext uri="{FF2B5EF4-FFF2-40B4-BE49-F238E27FC236}">
                <a16:creationId xmlns:a16="http://schemas.microsoft.com/office/drawing/2014/main" id="{8264A289-3BBB-D96B-A051-9030F50FD66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442452"/>
            <a:ext cx="10960509" cy="60504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14987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1536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1741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1843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ED48A59-12EC-87E2-0F98-9B766249D5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>
            <a:extLst>
              <a:ext uri="{FF2B5EF4-FFF2-40B4-BE49-F238E27FC236}">
                <a16:creationId xmlns:a16="http://schemas.microsoft.com/office/drawing/2014/main" id="{934370CE-6C29-F5F7-8CCB-A87C1C4F8FF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6142" y="196645"/>
            <a:ext cx="11493910" cy="65482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289887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80</TotalTime>
  <Words>121</Words>
  <Application>Microsoft Office PowerPoint</Application>
  <PresentationFormat>Geniş ekran</PresentationFormat>
  <Paragraphs>14</Paragraphs>
  <Slides>23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23</vt:i4>
      </vt:variant>
    </vt:vector>
  </HeadingPairs>
  <TitlesOfParts>
    <vt:vector size="28" baseType="lpstr">
      <vt:lpstr>Arial</vt:lpstr>
      <vt:lpstr>Calibri</vt:lpstr>
      <vt:lpstr>Calibri Light</vt:lpstr>
      <vt:lpstr>Times New Roman</vt:lpstr>
      <vt:lpstr>Office Teması</vt:lpstr>
      <vt:lpstr>Multipl Myelomda CAR-T ve Bispesifik Antikorların Yeri?</vt:lpstr>
      <vt:lpstr>  CAR T Hücresi</vt:lpstr>
      <vt:lpstr>   CAR T Hücre Fonksiyonu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cem kis</dc:creator>
  <cp:lastModifiedBy>cem kis</cp:lastModifiedBy>
  <cp:revision>17</cp:revision>
  <dcterms:created xsi:type="dcterms:W3CDTF">2025-04-12T17:24:52Z</dcterms:created>
  <dcterms:modified xsi:type="dcterms:W3CDTF">2025-04-20T04:43:56Z</dcterms:modified>
</cp:coreProperties>
</file>